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8" r:id="rId4"/>
    <p:sldId id="259" r:id="rId5"/>
    <p:sldId id="270" r:id="rId6"/>
    <p:sldId id="271" r:id="rId7"/>
    <p:sldId id="272" r:id="rId8"/>
    <p:sldId id="264" r:id="rId9"/>
    <p:sldId id="265" r:id="rId10"/>
    <p:sldId id="267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Geist" panose="020B0604020202020204" charset="-52"/>
      <p:regular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349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32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61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46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61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vahit/page2215.htm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u.tatar.ru/vahit/page2215.htm/page4923447.htm" TargetMode="Externa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91013"/>
            <a:ext cx="678168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 Организация приема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19051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              в 1 класс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6280190" y="423945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                               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5760720" y="485751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           </a:t>
            </a:r>
            <a:r>
              <a:rPr lang="en-US" sz="24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МБОУ "Лицей №5" Вахитовского района г.Казани  </a:t>
            </a:r>
            <a:endParaRPr lang="en-US" sz="2400" b="1" dirty="0"/>
          </a:p>
        </p:txBody>
      </p:sp>
      <p:sp>
        <p:nvSpPr>
          <p:cNvPr id="7" name="Text 4"/>
          <p:cNvSpPr/>
          <p:nvPr/>
        </p:nvSpPr>
        <p:spPr>
          <a:xfrm>
            <a:off x="5892819" y="556057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                                      </a:t>
            </a:r>
            <a:r>
              <a:rPr lang="en-US" sz="2400" b="1" dirty="0" smtClean="0">
                <a:latin typeface="Geist" pitchFamily="34" charset="0"/>
                <a:ea typeface="Geist" pitchFamily="34" charset="-122"/>
                <a:cs typeface="Geist" pitchFamily="34" charset="-120"/>
              </a:rPr>
              <a:t>202</a:t>
            </a:r>
            <a:r>
              <a:rPr lang="ru-RU" sz="2400" b="1" dirty="0" smtClean="0">
                <a:latin typeface="Geist" pitchFamily="34" charset="0"/>
                <a:ea typeface="Geist" pitchFamily="34" charset="-122"/>
                <a:cs typeface="Geist" pitchFamily="34" charset="-120"/>
              </a:rPr>
              <a:t>6</a:t>
            </a:r>
            <a:r>
              <a:rPr lang="en-US" sz="2400" b="1" dirty="0" smtClean="0">
                <a:latin typeface="Geist" pitchFamily="34" charset="0"/>
                <a:ea typeface="Geist" pitchFamily="34" charset="-122"/>
                <a:cs typeface="Geist" pitchFamily="34" charset="-120"/>
              </a:rPr>
              <a:t>-202</a:t>
            </a:r>
            <a:r>
              <a:rPr lang="ru-RU" sz="2400" b="1" dirty="0" smtClean="0">
                <a:latin typeface="Geist" pitchFamily="34" charset="0"/>
                <a:ea typeface="Geist" pitchFamily="34" charset="-122"/>
                <a:cs typeface="Geist" pitchFamily="34" charset="-120"/>
              </a:rPr>
              <a:t>7</a:t>
            </a:r>
            <a:r>
              <a:rPr lang="en-US" sz="2400" b="1" dirty="0" smtClean="0"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en-US" sz="240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учебный год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080" y="152400"/>
            <a:ext cx="5760720" cy="822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5310" y="4325007"/>
            <a:ext cx="917553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 для справок: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238-97-94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секретарь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236-98-72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по УР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Шафеева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Диляра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Абдулхановна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238-33-60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директор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t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пасибо за внимание!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2055" y="956426"/>
            <a:ext cx="73152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 лицея: 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https://edu.tatar.ru/vahit/page2215.htm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 портале Электронное образование РТ)</a:t>
            </a: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Электронный адрес лицея :</a:t>
            </a: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icei5 @yandex.ru</a:t>
            </a: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Приемный день директора:</a:t>
            </a: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Вторник 14.00-18.00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653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4413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Два этапа приема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116836" y="2693075"/>
            <a:ext cx="3828217" cy="3892391"/>
          </a:xfrm>
          <a:prstGeom prst="roundRect">
            <a:avLst>
              <a:gd name="adj" fmla="val 8532"/>
            </a:avLst>
          </a:prstGeom>
          <a:solidFill>
            <a:srgbClr val="006747">
              <a:alpha val="9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343650" y="29198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Первый этап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343650" y="3364944"/>
            <a:ext cx="3374588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FFFFF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1 апреля - 30 июня</a:t>
            </a:r>
            <a:endParaRPr lang="en-US" sz="3550" dirty="0"/>
          </a:p>
        </p:txBody>
      </p:sp>
      <p:sp>
        <p:nvSpPr>
          <p:cNvPr id="7" name="Text 4"/>
          <p:cNvSpPr/>
          <p:nvPr/>
        </p:nvSpPr>
        <p:spPr>
          <a:xfrm>
            <a:off x="6343650" y="5446986"/>
            <a:ext cx="337458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Дети, имеющие преимущественное право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343650" y="4552564"/>
            <a:ext cx="337458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Дети, проживающие на закрепленной территории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10179368" y="2693075"/>
            <a:ext cx="3828217" cy="3892391"/>
          </a:xfrm>
          <a:prstGeom prst="roundRect">
            <a:avLst>
              <a:gd name="adj" fmla="val 8532"/>
            </a:avLst>
          </a:prstGeom>
          <a:solidFill>
            <a:srgbClr val="335E23">
              <a:alpha val="95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0406182" y="29198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Второй этап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406182" y="3364944"/>
            <a:ext cx="3374588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FFFFF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6 июля - 5 сентября</a:t>
            </a:r>
            <a:endParaRPr lang="en-US" sz="3550" dirty="0"/>
          </a:p>
        </p:txBody>
      </p:sp>
      <p:sp>
        <p:nvSpPr>
          <p:cNvPr id="12" name="Text 9"/>
          <p:cNvSpPr/>
          <p:nvPr/>
        </p:nvSpPr>
        <p:spPr>
          <a:xfrm>
            <a:off x="10406182" y="4725710"/>
            <a:ext cx="337458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Дети, не проживающие на закрепленной территории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406182" y="5655588"/>
            <a:ext cx="337458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Зачисление по мере наличия свободных мест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27102"/>
            <a:ext cx="7556421" cy="1204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endParaRPr lang="en-US" sz="375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181304"/>
            <a:ext cx="6583680" cy="786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28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439532"/>
            <a:ext cx="1092398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Возраст зачисления в первый класс</a:t>
            </a:r>
            <a:endParaRPr lang="en-US" sz="4450" dirty="0"/>
          </a:p>
        </p:txBody>
      </p:sp>
      <p:sp>
        <p:nvSpPr>
          <p:cNvPr id="4" name="Shape 2"/>
          <p:cNvSpPr/>
          <p:nvPr/>
        </p:nvSpPr>
        <p:spPr>
          <a:xfrm>
            <a:off x="793790" y="1420565"/>
            <a:ext cx="4196358" cy="3048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5" name="Text 3"/>
          <p:cNvSpPr/>
          <p:nvPr/>
        </p:nvSpPr>
        <p:spPr>
          <a:xfrm>
            <a:off x="998741" y="1678324"/>
            <a:ext cx="33488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Стандартный возраст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97257" y="2443655"/>
            <a:ext cx="7154426" cy="1196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latin typeface="Geist" pitchFamily="34" charset="0"/>
                <a:ea typeface="Geist" pitchFamily="34" charset="-122"/>
                <a:cs typeface="Geist" pitchFamily="34" charset="-120"/>
              </a:rPr>
              <a:t>Обучение начинается с </a:t>
            </a:r>
            <a:r>
              <a:rPr lang="en-US" sz="1750" b="1" dirty="0">
                <a:latin typeface="Geist" pitchFamily="34" charset="0"/>
                <a:ea typeface="Geist" pitchFamily="34" charset="-122"/>
                <a:cs typeface="Geist" pitchFamily="34" charset="-120"/>
              </a:rPr>
              <a:t>6 лет 6 месяцев</a:t>
            </a:r>
            <a:r>
              <a:rPr lang="en-US" sz="1750" dirty="0">
                <a:latin typeface="Geist" pitchFamily="34" charset="0"/>
                <a:ea typeface="Geist" pitchFamily="34" charset="-122"/>
                <a:cs typeface="Geist" pitchFamily="34" charset="-120"/>
              </a:rPr>
              <a:t> при отсутствии противопоказаний по состоянию здоровья, но не позже 8 лет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93790" y="5480923"/>
            <a:ext cx="13042821" cy="1326713"/>
          </a:xfrm>
          <a:prstGeom prst="roundRect">
            <a:avLst>
              <a:gd name="adj" fmla="val 15387"/>
            </a:avLst>
          </a:prstGeom>
          <a:solidFill>
            <a:srgbClr val="B3FFE7"/>
          </a:solidFill>
          <a:ln/>
        </p:spPr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416" y="1148311"/>
            <a:ext cx="5665031" cy="7081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27102"/>
            <a:ext cx="7556421" cy="1204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endParaRPr lang="en-US" sz="375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315311"/>
            <a:ext cx="6050806" cy="756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6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27102"/>
            <a:ext cx="7556421" cy="1204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endParaRPr lang="en-US" sz="375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628" y="47296"/>
            <a:ext cx="6508006" cy="813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0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27102"/>
            <a:ext cx="7556421" cy="1204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endParaRPr lang="en-US" sz="375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56" y="438647"/>
            <a:ext cx="5035506" cy="629438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82897" y="7162065"/>
            <a:ext cx="78817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hlinkClick r:id="rId5"/>
              </a:rPr>
              <a:t>https://</a:t>
            </a:r>
            <a:r>
              <a:rPr lang="en-US" sz="2400" b="1" dirty="0" smtClean="0">
                <a:hlinkClick r:id="rId5"/>
              </a:rPr>
              <a:t>edu.tatar.ru/vahit/page2215.htm/page4923447.htm</a:t>
            </a:r>
            <a:r>
              <a:rPr lang="tt-RU" sz="2400" b="1" dirty="0" smtClean="0"/>
              <a:t> 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6305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15766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20804"/>
            <a:ext cx="7556421" cy="1275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Процедура регистрации документов</a:t>
            </a:r>
            <a:endParaRPr lang="en-US" sz="4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272189"/>
            <a:ext cx="1020723" cy="12247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98226" y="2476262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Подача заявления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1998226" y="2905244"/>
            <a:ext cx="6351984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Родитель подает заявление и пакет документов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496985"/>
            <a:ext cx="1020723" cy="122479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98226" y="3701058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Регистрация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1998226" y="4130040"/>
            <a:ext cx="6351984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Факт приема регистрируется в журнале приема заявлений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721781"/>
            <a:ext cx="1020723" cy="145768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98226" y="4925854"/>
            <a:ext cx="3103483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Получение квитанции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1998226" y="5354836"/>
            <a:ext cx="6351984" cy="620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Выдается документ с индивидуальным номером и перечнем документов</a:t>
            </a:r>
            <a:endParaRPr lang="en-US" sz="1600" dirty="0"/>
          </a:p>
        </p:txBody>
      </p:sp>
      <p:sp>
        <p:nvSpPr>
          <p:cNvPr id="13" name="Shape 7"/>
          <p:cNvSpPr/>
          <p:nvPr/>
        </p:nvSpPr>
        <p:spPr>
          <a:xfrm>
            <a:off x="793790" y="6386155"/>
            <a:ext cx="7556421" cy="1122521"/>
          </a:xfrm>
          <a:prstGeom prst="roundRect">
            <a:avLst>
              <a:gd name="adj" fmla="val 16368"/>
            </a:avLst>
          </a:prstGeom>
          <a:solidFill>
            <a:srgbClr val="B3FFE7"/>
          </a:solidFill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863" y="6683573"/>
            <a:ext cx="255151" cy="204073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457087" y="6620828"/>
            <a:ext cx="6689050" cy="620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Важно!</a:t>
            </a:r>
            <a:r>
              <a:rPr lang="en-US" sz="16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Посещение детьми занятий по подготовке к школе </a:t>
            </a:r>
            <a:r>
              <a:rPr lang="en-US" sz="1600" b="1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не является преимущественным правом</a:t>
            </a:r>
            <a:r>
              <a:rPr lang="en-US" sz="16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при зачислении в лицей</a:t>
            </a:r>
            <a:endParaRPr lang="en-US" sz="1600" dirty="0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080" y="152400"/>
            <a:ext cx="5760720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55477"/>
            <a:ext cx="5387102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Сроки зачисления</a:t>
            </a:r>
            <a:endParaRPr lang="en-US" sz="4200" dirty="0"/>
          </a:p>
        </p:txBody>
      </p:sp>
      <p:sp>
        <p:nvSpPr>
          <p:cNvPr id="4" name="Shape 1"/>
          <p:cNvSpPr/>
          <p:nvPr/>
        </p:nvSpPr>
        <p:spPr>
          <a:xfrm>
            <a:off x="1036201" y="1935956"/>
            <a:ext cx="30480" cy="4435554"/>
          </a:xfrm>
          <a:prstGeom prst="roundRect">
            <a:avLst>
              <a:gd name="adj" fmla="val 636279"/>
            </a:avLst>
          </a:prstGeom>
          <a:solidFill>
            <a:srgbClr val="B7D5CA"/>
          </a:solidFill>
          <a:ln/>
        </p:spPr>
      </p:sp>
      <p:sp>
        <p:nvSpPr>
          <p:cNvPr id="5" name="Shape 2"/>
          <p:cNvSpPr/>
          <p:nvPr/>
        </p:nvSpPr>
        <p:spPr>
          <a:xfrm>
            <a:off x="1248132" y="2163128"/>
            <a:ext cx="646390" cy="30480"/>
          </a:xfrm>
          <a:prstGeom prst="roundRect">
            <a:avLst>
              <a:gd name="adj" fmla="val 636279"/>
            </a:avLst>
          </a:prstGeom>
          <a:solidFill>
            <a:srgbClr val="B7D5CA"/>
          </a:solidFill>
          <a:ln/>
        </p:spPr>
      </p:sp>
      <p:sp>
        <p:nvSpPr>
          <p:cNvPr id="6" name="Shape 3"/>
          <p:cNvSpPr/>
          <p:nvPr/>
        </p:nvSpPr>
        <p:spPr>
          <a:xfrm>
            <a:off x="793790" y="1935956"/>
            <a:ext cx="484823" cy="484823"/>
          </a:xfrm>
          <a:prstGeom prst="roundRect">
            <a:avLst>
              <a:gd name="adj" fmla="val 40002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74633" y="1976378"/>
            <a:ext cx="323136" cy="403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1</a:t>
            </a:r>
            <a:endParaRPr lang="en-US" sz="2500" dirty="0"/>
          </a:p>
        </p:txBody>
      </p:sp>
      <p:sp>
        <p:nvSpPr>
          <p:cNvPr id="8" name="Text 5"/>
          <p:cNvSpPr/>
          <p:nvPr/>
        </p:nvSpPr>
        <p:spPr>
          <a:xfrm>
            <a:off x="2113598" y="2010013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1 этап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2113598" y="2469356"/>
            <a:ext cx="6236613" cy="672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Зачисление оформляется приказом в течение </a:t>
            </a:r>
            <a:r>
              <a:rPr lang="en-US" sz="16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3 рабочих дней</a:t>
            </a:r>
            <a:r>
              <a:rPr lang="en-US" sz="16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после завершения приема документов (с 1 по 5 июля)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1248132" y="3778091"/>
            <a:ext cx="646390" cy="30480"/>
          </a:xfrm>
          <a:prstGeom prst="roundRect">
            <a:avLst>
              <a:gd name="adj" fmla="val 636279"/>
            </a:avLst>
          </a:prstGeom>
          <a:solidFill>
            <a:srgbClr val="B7D5CA"/>
          </a:solidFill>
          <a:ln/>
        </p:spPr>
      </p:sp>
      <p:sp>
        <p:nvSpPr>
          <p:cNvPr id="11" name="Shape 8"/>
          <p:cNvSpPr/>
          <p:nvPr/>
        </p:nvSpPr>
        <p:spPr>
          <a:xfrm>
            <a:off x="793790" y="3550920"/>
            <a:ext cx="484823" cy="484823"/>
          </a:xfrm>
          <a:prstGeom prst="roundRect">
            <a:avLst>
              <a:gd name="adj" fmla="val 40002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74633" y="3591342"/>
            <a:ext cx="323136" cy="403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2</a:t>
            </a:r>
            <a:endParaRPr lang="en-US" sz="2500" dirty="0"/>
          </a:p>
        </p:txBody>
      </p:sp>
      <p:sp>
        <p:nvSpPr>
          <p:cNvPr id="13" name="Text 10"/>
          <p:cNvSpPr/>
          <p:nvPr/>
        </p:nvSpPr>
        <p:spPr>
          <a:xfrm>
            <a:off x="2113598" y="3624977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2 этап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2113598" y="4084320"/>
            <a:ext cx="6236613" cy="672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Зачисление оформляется приказом в течение </a:t>
            </a:r>
            <a:r>
              <a:rPr lang="en-US" sz="16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5 рабочих дней</a:t>
            </a:r>
            <a:r>
              <a:rPr lang="en-US" sz="16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после подачи заявления и пакета документов</a:t>
            </a:r>
            <a:endParaRPr lang="en-US" sz="1650" dirty="0"/>
          </a:p>
        </p:txBody>
      </p:sp>
      <p:sp>
        <p:nvSpPr>
          <p:cNvPr id="15" name="Shape 12"/>
          <p:cNvSpPr/>
          <p:nvPr/>
        </p:nvSpPr>
        <p:spPr>
          <a:xfrm>
            <a:off x="1248132" y="5393055"/>
            <a:ext cx="646390" cy="30480"/>
          </a:xfrm>
          <a:prstGeom prst="roundRect">
            <a:avLst>
              <a:gd name="adj" fmla="val 636279"/>
            </a:avLst>
          </a:prstGeom>
          <a:solidFill>
            <a:srgbClr val="B7D5CA"/>
          </a:solidFill>
          <a:ln/>
        </p:spPr>
      </p:sp>
      <p:sp>
        <p:nvSpPr>
          <p:cNvPr id="16" name="Shape 13"/>
          <p:cNvSpPr/>
          <p:nvPr/>
        </p:nvSpPr>
        <p:spPr>
          <a:xfrm>
            <a:off x="793790" y="5165884"/>
            <a:ext cx="484823" cy="484823"/>
          </a:xfrm>
          <a:prstGeom prst="roundRect">
            <a:avLst>
              <a:gd name="adj" fmla="val 40002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74633" y="5206305"/>
            <a:ext cx="323136" cy="403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3</a:t>
            </a:r>
            <a:endParaRPr lang="en-US" sz="2500" dirty="0"/>
          </a:p>
        </p:txBody>
      </p:sp>
      <p:sp>
        <p:nvSpPr>
          <p:cNvPr id="18" name="Text 15"/>
          <p:cNvSpPr/>
          <p:nvPr/>
        </p:nvSpPr>
        <p:spPr>
          <a:xfrm>
            <a:off x="2113598" y="5239941"/>
            <a:ext cx="323076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Размещение приказов</a:t>
            </a:r>
            <a:endParaRPr lang="en-US" sz="2100" dirty="0"/>
          </a:p>
        </p:txBody>
      </p:sp>
      <p:sp>
        <p:nvSpPr>
          <p:cNvPr id="19" name="Text 16"/>
          <p:cNvSpPr/>
          <p:nvPr/>
        </p:nvSpPr>
        <p:spPr>
          <a:xfrm>
            <a:off x="2113598" y="5699284"/>
            <a:ext cx="6236613" cy="672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Приказы о зачислении размещаются на информационном стенде лицея </a:t>
            </a:r>
            <a:r>
              <a:rPr lang="en-US" sz="16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 день их издания</a:t>
            </a:r>
            <a:endParaRPr lang="en-US" sz="16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240</Words>
  <Application>Microsoft Office PowerPoint</Application>
  <PresentationFormat>Произвольный</PresentationFormat>
  <Paragraphs>60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Calibri</vt:lpstr>
      <vt:lpstr>Geist</vt:lpstr>
      <vt:lpstr>Noto Serif SC Bold</vt:lpstr>
      <vt:lpstr>Times New Roman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Licey5</cp:lastModifiedBy>
  <cp:revision>14</cp:revision>
  <dcterms:created xsi:type="dcterms:W3CDTF">2026-03-10T14:57:04Z</dcterms:created>
  <dcterms:modified xsi:type="dcterms:W3CDTF">2026-03-23T08:50:51Z</dcterms:modified>
</cp:coreProperties>
</file>